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24" r:id="rId2"/>
    <p:sldId id="470" r:id="rId3"/>
    <p:sldId id="297" r:id="rId4"/>
    <p:sldId id="258" r:id="rId5"/>
    <p:sldId id="273" r:id="rId6"/>
    <p:sldId id="437" r:id="rId7"/>
    <p:sldId id="450" r:id="rId8"/>
    <p:sldId id="451" r:id="rId9"/>
    <p:sldId id="452" r:id="rId10"/>
    <p:sldId id="432" r:id="rId11"/>
    <p:sldId id="453" r:id="rId12"/>
    <p:sldId id="454" r:id="rId13"/>
    <p:sldId id="455" r:id="rId14"/>
    <p:sldId id="456" r:id="rId15"/>
    <p:sldId id="457" r:id="rId16"/>
    <p:sldId id="458" r:id="rId17"/>
    <p:sldId id="459" r:id="rId18"/>
  </p:sldIdLst>
  <p:sldSz cx="9144000" cy="5143500" type="screen16x9"/>
  <p:notesSz cx="9144000" cy="6858000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636462"/>
    <a:srgbClr val="C62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2"/>
    <p:restoredTop sz="78586" autoAdjust="0"/>
  </p:normalViewPr>
  <p:slideViewPr>
    <p:cSldViewPr snapToGrid="0" snapToObjects="1">
      <p:cViewPr varScale="1">
        <p:scale>
          <a:sx n="69" d="100"/>
          <a:sy n="69" d="100"/>
        </p:scale>
        <p:origin x="1048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Kathrine Dahl" userId="f19b5d2e-8fc4-4813-89e4-28a7ae0abe3e" providerId="ADAL" clId="{5CAEC6E2-4D32-4A5F-8EA3-244812CE8FA0}"/>
    <pc:docChg chg="delSld delMainMaster">
      <pc:chgData name="Ida Kathrine Dahl" userId="f19b5d2e-8fc4-4813-89e4-28a7ae0abe3e" providerId="ADAL" clId="{5CAEC6E2-4D32-4A5F-8EA3-244812CE8FA0}" dt="2024-11-07T19:41:49.784" v="0" actId="2696"/>
      <pc:docMkLst>
        <pc:docMk/>
      </pc:docMkLst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2363373926" sldId="460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2774577277" sldId="461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2785840228" sldId="462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4041260279" sldId="463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3265683866" sldId="464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83959727" sldId="465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1308348440" sldId="466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4199282375" sldId="467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1043475765" sldId="468"/>
        </pc:sldMkLst>
      </pc:sldChg>
      <pc:sldChg chg="del">
        <pc:chgData name="Ida Kathrine Dahl" userId="f19b5d2e-8fc4-4813-89e4-28a7ae0abe3e" providerId="ADAL" clId="{5CAEC6E2-4D32-4A5F-8EA3-244812CE8FA0}" dt="2024-11-07T19:41:49.784" v="0" actId="2696"/>
        <pc:sldMkLst>
          <pc:docMk/>
          <pc:sldMk cId="1586732033" sldId="469"/>
        </pc:sldMkLst>
      </pc:sldChg>
      <pc:sldMasterChg chg="del delSldLayout">
        <pc:chgData name="Ida Kathrine Dahl" userId="f19b5d2e-8fc4-4813-89e4-28a7ae0abe3e" providerId="ADAL" clId="{5CAEC6E2-4D32-4A5F-8EA3-244812CE8FA0}" dt="2024-11-07T19:41:49.784" v="0" actId="2696"/>
        <pc:sldMasterMkLst>
          <pc:docMk/>
          <pc:sldMasterMk cId="1240828763" sldId="2147483663"/>
        </pc:sldMasterMkLst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3257404814" sldId="2147483664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3198290908" sldId="2147483665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1758594066" sldId="2147483666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2565607426" sldId="2147483667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3526218470" sldId="2147483668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2311195088" sldId="2147483669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2391553107" sldId="2147483670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1346340077" sldId="2147483671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2710002853" sldId="2147483672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1185036799" sldId="2147483673"/>
          </pc:sldLayoutMkLst>
        </pc:sldLayoutChg>
        <pc:sldLayoutChg chg="del">
          <pc:chgData name="Ida Kathrine Dahl" userId="f19b5d2e-8fc4-4813-89e4-28a7ae0abe3e" providerId="ADAL" clId="{5CAEC6E2-4D32-4A5F-8EA3-244812CE8FA0}" dt="2024-11-07T19:41:49.784" v="0" actId="2696"/>
          <pc:sldLayoutMkLst>
            <pc:docMk/>
            <pc:sldMasterMk cId="1240828763" sldId="2147483663"/>
            <pc:sldLayoutMk cId="1095389672" sldId="214748367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71724-4BC6-A346-BCD6-22BE0033182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33524-0849-EF46-A4F0-430D2AC116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4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FCFF6-2EA2-4849-B2CF-647CDA336130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8A0FA-265C-B041-BCA3-3EFBDC97BF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8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3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+mn-ea"/>
                <a:cs typeface="+mn-cs"/>
              </a:rPr>
              <a:t> 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a-DK" dirty="0"/>
              <a:t>Selskabets økonomi har været hårdt presset de senere år og det har ikke været muligt at gennemføre den årlige konference med overnatning i år. Kommunerne er pressede på deres økonomi på det specialiserede socialområde og det mærkes også på deltagelsen i konferencerne.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er langt flere underliggende punkter fx den store forskel på levetiden for mennesker med handicap, den fejlslagne inklusion i Folkeskolen og ved siden af den stigende tvang i psykiatrien også magtanvendelser på botilbud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4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DSPR er bekymrede for:</a:t>
            </a:r>
          </a:p>
          <a:p>
            <a:pPr marL="171450" indent="-171450">
              <a:buFontTx/>
              <a:buChar char="-"/>
            </a:pPr>
            <a:r>
              <a:rPr lang="da-DK" dirty="0"/>
              <a:t>At en sammenlægning vil betyde, at det sygdomsorienterede og biomedicinske paradigme vil blive dominerende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At sociale indsatser skal underlægges sundhedsfaglig forvaltning og lovgivning</a:t>
            </a:r>
          </a:p>
          <a:p>
            <a:pPr marL="171450" indent="-171450">
              <a:buFontTx/>
              <a:buChar char="-"/>
            </a:pPr>
            <a:r>
              <a:rPr lang="da-DK" dirty="0"/>
              <a:t>At kravet om evidens vil favorisere de medicinske tilgange og forståelser frem for de sociale, traume- og kontekstbaserede tilgange. Især på baggrund af forståelsen af evidens</a:t>
            </a:r>
          </a:p>
          <a:p>
            <a:pPr marL="171450" indent="-171450">
              <a:buFontTx/>
              <a:buChar char="-"/>
            </a:pPr>
            <a:endParaRPr lang="da-DK" dirty="0"/>
          </a:p>
          <a:p>
            <a:pPr marL="0" indent="0">
              <a:buFontTx/>
              <a:buNone/>
            </a:pPr>
            <a:r>
              <a:rPr lang="da-DK" dirty="0"/>
              <a:t>Der er en tydeliggørelse af de sociale indsatser på vej:</a:t>
            </a:r>
          </a:p>
          <a:p>
            <a:pPr marL="171450" indent="-171450">
              <a:buFontTx/>
              <a:buChar char="-"/>
            </a:pPr>
            <a:r>
              <a:rPr lang="da-DK" dirty="0"/>
              <a:t>8 principper for </a:t>
            </a:r>
            <a:r>
              <a:rPr lang="da-DK" dirty="0" err="1"/>
              <a:t>recoveryorienteret</a:t>
            </a:r>
            <a:r>
              <a:rPr lang="da-DK" dirty="0"/>
              <a:t> rehabilitering</a:t>
            </a:r>
          </a:p>
          <a:p>
            <a:pPr marL="171450" indent="-171450">
              <a:buFontTx/>
              <a:buChar char="-"/>
            </a:pPr>
            <a:r>
              <a:rPr lang="da-DK" dirty="0"/>
              <a:t>CHIME</a:t>
            </a:r>
          </a:p>
          <a:p>
            <a:r>
              <a:rPr lang="da-D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betyder CHIME?</a:t>
            </a: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CHIME er et akronym dannet af følgende engelske ord:</a:t>
            </a:r>
          </a:p>
          <a:p>
            <a:r>
              <a:rPr lang="da-D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onnectedness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da-DK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Forbundethed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 and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optimism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Håb og optimisme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dentity – 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Identitet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eaning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 med tilværelsen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mpowerment –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Empowerment og selvstændighed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Åben Dialog</a:t>
            </a:r>
          </a:p>
          <a:p>
            <a:pPr marL="171450" indent="-171450">
              <a:buFontTx/>
              <a:buChar char="-"/>
            </a:pPr>
            <a:r>
              <a:rPr lang="da-DK" dirty="0"/>
              <a:t>Traumebaseret tilgang i pædagogisk arbejde</a:t>
            </a:r>
          </a:p>
          <a:p>
            <a:pPr marL="171450" indent="-171450">
              <a:buFontTx/>
              <a:buChar char="-"/>
            </a:pPr>
            <a:r>
              <a:rPr lang="da-DK" dirty="0"/>
              <a:t>Behov for civilsamfundsaktører som en del af løsningerne – det stiller særlige krav om tillid fra </a:t>
            </a:r>
            <a:r>
              <a:rPr lang="da-DK" dirty="0" err="1"/>
              <a:t>mÿndigheder</a:t>
            </a:r>
            <a:r>
              <a:rPr lang="da-DK" dirty="0"/>
              <a:t> og fonde</a:t>
            </a:r>
          </a:p>
          <a:p>
            <a:pPr marL="171450" indent="-171450">
              <a:buFontTx/>
              <a:buChar char="-"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9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Evt. give Esben ordet </a:t>
            </a:r>
            <a:r>
              <a:rPr lang="da-DK"/>
              <a:t>i København?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4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A0FA-265C-B041-BCA3-3EFBDC97BF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143499"/>
            <a:ext cx="6858000" cy="716037"/>
          </a:xfrm>
        </p:spPr>
        <p:txBody>
          <a:bodyPr anchor="b"/>
          <a:lstStyle>
            <a:lvl1pPr algn="ctr"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1143000"/>
            <a:ext cx="6858000" cy="3218688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70C6-BC48-4C31-A737-738AAFF34FAD}" type="datetimeFigureOut">
              <a:rPr lang="da-DK"/>
              <a:pPr>
                <a:defRPr/>
              </a:pPr>
              <a:t>07-11-2024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A3D4F-F3FF-45A3-B115-2733413AAB4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17342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8216" y="240506"/>
            <a:ext cx="7022592" cy="1295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216" y="1837943"/>
            <a:ext cx="7022592" cy="2794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0"/>
            <a:ext cx="1480088" cy="5143500"/>
          </a:xfrm>
          <a:prstGeom prst="rect">
            <a:avLst/>
          </a:prstGeom>
          <a:solidFill>
            <a:srgbClr val="C6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29" y="4564251"/>
            <a:ext cx="2373211" cy="48654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7" y="3536747"/>
            <a:ext cx="1050981" cy="15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5000" kern="1200" baseline="0">
          <a:solidFill>
            <a:srgbClr val="C00000"/>
          </a:solidFill>
          <a:latin typeface="Avenir Black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PT Sans" charset="-5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PT Sans" charset="-5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PT Sans" charset="-5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PT Sans" charset="-5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PT Sans" charset="-5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ykosocialrehabilitering.dk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709F-77CB-EC4A-9AAF-AEFD04ADC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F51A3-4625-744A-B140-E14B7384F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Grisen-flyver-over-fanø" descr="Grisen-flyver-over-fanø">
            <a:hlinkClick r:id="" action="ppaction://media"/>
            <a:extLst>
              <a:ext uri="{FF2B5EF4-FFF2-40B4-BE49-F238E27FC236}">
                <a16:creationId xmlns:a16="http://schemas.microsoft.com/office/drawing/2014/main" id="{79685776-8473-1149-B05E-B872F8688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1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5B9C-B62D-7C44-A97A-2205290F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Program for dagen</a:t>
            </a:r>
            <a:endParaRPr lang="x-non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80DB-B99A-C74E-8178-6A4EF4028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16" y="1388963"/>
            <a:ext cx="7022592" cy="3243760"/>
          </a:xfrm>
        </p:spPr>
        <p:txBody>
          <a:bodyPr>
            <a:norm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7346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6F26C-A75E-40C1-898E-BE6D746481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Lauras Delano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C147CEA-58A7-4E42-8DEE-EC9ACCE55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The </a:t>
            </a:r>
            <a:r>
              <a:rPr lang="da-DK" sz="2800" dirty="0" err="1"/>
              <a:t>wisdom</a:t>
            </a:r>
            <a:r>
              <a:rPr lang="da-DK" sz="2800" dirty="0"/>
              <a:t> of </a:t>
            </a:r>
            <a:r>
              <a:rPr lang="da-DK" sz="2800" dirty="0" err="1"/>
              <a:t>experience</a:t>
            </a:r>
            <a:r>
              <a:rPr lang="da-DK" sz="2800" dirty="0"/>
              <a:t> vs. </a:t>
            </a:r>
            <a:r>
              <a:rPr lang="da-DK" sz="2800" dirty="0" err="1"/>
              <a:t>credentialed</a:t>
            </a:r>
            <a:r>
              <a:rPr lang="da-DK" sz="2800" dirty="0"/>
              <a:t> </a:t>
            </a:r>
            <a:r>
              <a:rPr lang="da-DK" sz="2800" dirty="0" err="1"/>
              <a:t>authority</a:t>
            </a:r>
            <a:r>
              <a:rPr lang="da-DK" sz="2800" dirty="0"/>
              <a:t>:</a:t>
            </a:r>
          </a:p>
          <a:p>
            <a:r>
              <a:rPr lang="da-DK" sz="2800" dirty="0" err="1"/>
              <a:t>Reclaimingexpertise</a:t>
            </a:r>
            <a:r>
              <a:rPr lang="da-DK" sz="2800" dirty="0"/>
              <a:t> from the </a:t>
            </a:r>
            <a:r>
              <a:rPr lang="da-DK" sz="2800" dirty="0" err="1"/>
              <a:t>medical</a:t>
            </a:r>
            <a:r>
              <a:rPr lang="da-DK" sz="2800" dirty="0"/>
              <a:t> model.</a:t>
            </a:r>
          </a:p>
        </p:txBody>
      </p:sp>
    </p:spTree>
    <p:extLst>
      <p:ext uri="{BB962C8B-B14F-4D97-AF65-F5344CB8AC3E}">
        <p14:creationId xmlns:p14="http://schemas.microsoft.com/office/powerpoint/2010/main" val="174333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0774E-A661-457A-A2CC-844CB9B47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Helenes Speyer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69F5BE2-94B2-4C95-9D25-1957E012C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    </a:t>
            </a:r>
          </a:p>
          <a:p>
            <a:endParaRPr lang="da-DK" sz="3200" dirty="0"/>
          </a:p>
          <a:p>
            <a:r>
              <a:rPr lang="da-DK" sz="3200" dirty="0"/>
              <a:t>-Sårbarhed og / eller kompetence:</a:t>
            </a:r>
          </a:p>
          <a:p>
            <a:r>
              <a:rPr lang="da-DK" sz="3200" dirty="0"/>
              <a:t>-  Når psykiateren har levet erfaring.</a:t>
            </a:r>
          </a:p>
        </p:txBody>
      </p:sp>
    </p:spTree>
    <p:extLst>
      <p:ext uri="{BB962C8B-B14F-4D97-AF65-F5344CB8AC3E}">
        <p14:creationId xmlns:p14="http://schemas.microsoft.com/office/powerpoint/2010/main" val="172482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F29C6-9D16-449F-A532-0F1E043A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1807CB-F6A2-458D-A7AB-935F495EE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Fra 1200 – 1300</a:t>
            </a:r>
          </a:p>
          <a:p>
            <a:r>
              <a:rPr lang="da-DK" dirty="0"/>
              <a:t>Træk lidt luft </a:t>
            </a:r>
          </a:p>
          <a:p>
            <a:r>
              <a:rPr lang="da-DK" dirty="0"/>
              <a:t>Snak med hinanden</a:t>
            </a:r>
          </a:p>
          <a:p>
            <a:r>
              <a:rPr lang="da-DK" sz="1800" dirty="0"/>
              <a:t>Vi vil gerne STARTE KL 1300</a:t>
            </a:r>
          </a:p>
        </p:txBody>
      </p:sp>
    </p:spTree>
    <p:extLst>
      <p:ext uri="{BB962C8B-B14F-4D97-AF65-F5344CB8AC3E}">
        <p14:creationId xmlns:p14="http://schemas.microsoft.com/office/powerpoint/2010/main" val="3717990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E8113-4F41-4804-A308-067368D34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Anders Sørensen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58EE979-5C85-48E3-83D9-1D12FDC51D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sz="2000" dirty="0"/>
              <a:t>Den professionelle indefra perspektiv</a:t>
            </a:r>
          </a:p>
        </p:txBody>
      </p:sp>
    </p:spTree>
    <p:extLst>
      <p:ext uri="{BB962C8B-B14F-4D97-AF65-F5344CB8AC3E}">
        <p14:creationId xmlns:p14="http://schemas.microsoft.com/office/powerpoint/2010/main" val="185520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6968E-6C4B-4706-B3D5-36E068A6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/>
              <a:t>Bogen eller hjertet?</a:t>
            </a:r>
            <a:br>
              <a:rPr lang="da-DK" sz="1800" dirty="0"/>
            </a:br>
            <a:r>
              <a:rPr lang="da-DK" sz="1800" dirty="0"/>
              <a:t>Emma Schmidt og Ida Kathrine Dahl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20" y="1181499"/>
            <a:ext cx="4703734" cy="3272595"/>
          </a:xfrm>
        </p:spPr>
      </p:pic>
    </p:spTree>
    <p:extLst>
      <p:ext uri="{BB962C8B-B14F-4D97-AF65-F5344CB8AC3E}">
        <p14:creationId xmlns:p14="http://schemas.microsoft.com/office/powerpoint/2010/main" val="101967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B83F0-35ED-48F0-B3B4-EBFDA85D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Pause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1928F7-B143-449B-964E-8F478E018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Brug denne pause til at tale med andre deltagere om, hvilke refleksioner, som dagens oplæg har sat i gang hos dig</a:t>
            </a:r>
          </a:p>
          <a:p>
            <a:r>
              <a:rPr lang="da-DK" dirty="0"/>
              <a:t>Formuler gerne dit indefra perspektiv</a:t>
            </a:r>
          </a:p>
        </p:txBody>
      </p:sp>
    </p:spTree>
    <p:extLst>
      <p:ext uri="{BB962C8B-B14F-4D97-AF65-F5344CB8AC3E}">
        <p14:creationId xmlns:p14="http://schemas.microsoft.com/office/powerpoint/2010/main" val="296533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5AD62-367A-406F-9731-B4561E4A9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Afrunding af dagen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7247D67-8D84-4A77-9696-597486338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TAK for i dag! </a:t>
            </a:r>
          </a:p>
          <a:p>
            <a:endParaRPr lang="da-DK" dirty="0"/>
          </a:p>
          <a:p>
            <a:r>
              <a:rPr lang="da-DK" dirty="0"/>
              <a:t>Meld dig meget gerne ind i selskabet </a:t>
            </a:r>
            <a:r>
              <a:rPr lang="da-DK" dirty="0">
                <a:sym typeface="Wingdings" panose="05000000000000000000" pitchFamily="2" charset="2"/>
              </a:rPr>
              <a:t> Se på </a:t>
            </a:r>
            <a:r>
              <a:rPr lang="da-DK" dirty="0">
                <a:sym typeface="Wingdings" panose="05000000000000000000" pitchFamily="2" charset="2"/>
                <a:hlinkClick r:id="rId2"/>
              </a:rPr>
              <a:t>www.psykosocialrehabilitering.dk</a:t>
            </a:r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r>
              <a:rPr lang="da-DK" dirty="0">
                <a:sym typeface="Wingdings" panose="05000000000000000000" pitchFamily="2" charset="2"/>
              </a:rPr>
              <a:t>PP – slides fra i dag kommer på hjemmesiden</a:t>
            </a:r>
          </a:p>
          <a:p>
            <a:r>
              <a:rPr lang="da-DK" dirty="0">
                <a:sym typeface="Wingdings" panose="05000000000000000000" pitchFamily="2" charset="2"/>
              </a:rPr>
              <a:t>Læs ” Vi spørger dem </a:t>
            </a:r>
            <a:r>
              <a:rPr lang="da-DK">
                <a:sym typeface="Wingdings" panose="05000000000000000000" pitchFamily="2" charset="2"/>
              </a:rPr>
              <a:t>det handler om ”</a:t>
            </a:r>
            <a:endParaRPr lang="da-DK" dirty="0">
              <a:sym typeface="Wingdings" panose="05000000000000000000" pitchFamily="2" charset="2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687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kode ;</a:t>
            </a:r>
            <a:r>
              <a:rPr lang="da-DK" dirty="0" err="1"/>
              <a:t>BethesdaWIFIGuest</a:t>
            </a:r>
            <a:endParaRPr lang="da-DK" dirty="0"/>
          </a:p>
          <a:p>
            <a:r>
              <a:rPr lang="da-DK" dirty="0" err="1"/>
              <a:t>Key</a:t>
            </a:r>
            <a:r>
              <a:rPr lang="da-DK"/>
              <a:t>: BethesdaGuest2024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190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FFF2-1CC4-BE47-9DFC-AA83642E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240506"/>
            <a:ext cx="7022592" cy="4556962"/>
          </a:xfrm>
        </p:spPr>
        <p:txBody>
          <a:bodyPr/>
          <a:lstStyle/>
          <a:p>
            <a:r>
              <a:rPr lang="da-DK" sz="2600" dirty="0"/>
              <a:t>Perspektiver indefra</a:t>
            </a:r>
            <a:br>
              <a:rPr lang="da-DK" sz="2800" dirty="0"/>
            </a:br>
            <a:br>
              <a:rPr lang="da-DK" sz="2800" dirty="0"/>
            </a:br>
            <a:r>
              <a:rPr lang="da-DK" sz="2400" dirty="0"/>
              <a:t>Århus d. 24. oktober 2024</a:t>
            </a:r>
            <a:br>
              <a:rPr lang="da-DK" sz="2400" dirty="0"/>
            </a:br>
            <a:r>
              <a:rPr lang="da-DK" sz="2400" dirty="0"/>
              <a:t>København d. 25. oktober 2025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Mogens Seider &amp; Tonie Rasmussen</a:t>
            </a:r>
          </a:p>
        </p:txBody>
      </p:sp>
    </p:spTree>
    <p:extLst>
      <p:ext uri="{BB962C8B-B14F-4D97-AF65-F5344CB8AC3E}">
        <p14:creationId xmlns:p14="http://schemas.microsoft.com/office/powerpoint/2010/main" val="67555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143499"/>
            <a:ext cx="6858000" cy="819027"/>
          </a:xfrm>
        </p:spPr>
        <p:txBody>
          <a:bodyPr/>
          <a:lstStyle/>
          <a:p>
            <a:r>
              <a:rPr lang="en-US" sz="4000" dirty="0" err="1"/>
              <a:t>Velkommen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vedholdenhed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og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opbakning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til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disse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temadage,vores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selskab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og sag!</a:t>
            </a:r>
          </a:p>
        </p:txBody>
      </p:sp>
    </p:spTree>
    <p:extLst>
      <p:ext uri="{BB962C8B-B14F-4D97-AF65-F5344CB8AC3E}">
        <p14:creationId xmlns:p14="http://schemas.microsoft.com/office/powerpoint/2010/main" val="78030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143499"/>
            <a:ext cx="6858000" cy="918046"/>
          </a:xfrm>
        </p:spPr>
        <p:txBody>
          <a:bodyPr/>
          <a:lstStyle/>
          <a:p>
            <a:r>
              <a:rPr lang="en-US" sz="4000" dirty="0" err="1"/>
              <a:t>Hjælp</a:t>
            </a:r>
            <a:r>
              <a:rPr lang="en-US" sz="4000" dirty="0"/>
              <a:t> </a:t>
            </a:r>
            <a:r>
              <a:rPr lang="en-US" sz="4000" dirty="0" err="1"/>
              <a:t>fra</a:t>
            </a:r>
            <a:r>
              <a:rPr lang="en-US" sz="4000" dirty="0"/>
              <a:t> </a:t>
            </a:r>
            <a:r>
              <a:rPr lang="en-US" sz="4000" dirty="0" err="1"/>
              <a:t>Nektar</a:t>
            </a:r>
            <a:r>
              <a:rPr lang="en-US" sz="4000" dirty="0"/>
              <a:t> </a:t>
            </a:r>
            <a:r>
              <a:rPr lang="en-US" sz="4000" dirty="0" err="1"/>
              <a:t>Fonden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1313792"/>
            <a:ext cx="6858000" cy="3258208"/>
          </a:xfrm>
        </p:spPr>
        <p:txBody>
          <a:bodyPr/>
          <a:lstStyle/>
          <a:p>
            <a:pPr algn="ctr"/>
            <a:r>
              <a:rPr lang="en-US" sz="8000" dirty="0"/>
              <a:t>TAK</a:t>
            </a:r>
            <a:r>
              <a:rPr lang="en-US" dirty="0"/>
              <a:t> </a:t>
            </a:r>
          </a:p>
          <a:p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Nektar</a:t>
            </a:r>
            <a:r>
              <a:rPr lang="en-US" dirty="0"/>
              <a:t> </a:t>
            </a:r>
            <a:r>
              <a:rPr lang="en-US" dirty="0" err="1"/>
              <a:t>Fonden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gennem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generøse</a:t>
            </a:r>
            <a:r>
              <a:rPr lang="en-US" dirty="0"/>
              <a:t> </a:t>
            </a:r>
            <a:r>
              <a:rPr lang="en-US" dirty="0" err="1"/>
              <a:t>bevilling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økonomisk</a:t>
            </a:r>
            <a:r>
              <a:rPr lang="en-US" dirty="0"/>
              <a:t> </a:t>
            </a:r>
            <a:r>
              <a:rPr lang="en-US" dirty="0" err="1"/>
              <a:t>støtte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Dansk </a:t>
            </a:r>
            <a:r>
              <a:rPr lang="en-US" dirty="0" err="1"/>
              <a:t>Selskab</a:t>
            </a:r>
            <a:r>
              <a:rPr lang="en-US" dirty="0"/>
              <a:t> for </a:t>
            </a:r>
            <a:r>
              <a:rPr lang="en-US" dirty="0" err="1"/>
              <a:t>Psykosocial</a:t>
            </a:r>
            <a:r>
              <a:rPr lang="en-US" dirty="0"/>
              <a:t> </a:t>
            </a:r>
            <a:r>
              <a:rPr lang="en-US" dirty="0" err="1"/>
              <a:t>Rehabilitering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årsag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, at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temadage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gennemføres</a:t>
            </a:r>
            <a:r>
              <a:rPr lang="en-US" dirty="0"/>
              <a:t>. </a:t>
            </a:r>
          </a:p>
          <a:p>
            <a:endParaRPr lang="en-US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Billede 5" descr="https://www.nektarfonden.dk/wp-content/uploads/2023/03/nektarfonden-logo-rgb.png">
            <a:extLst>
              <a:ext uri="{FF2B5EF4-FFF2-40B4-BE49-F238E27FC236}">
                <a16:creationId xmlns:a16="http://schemas.microsoft.com/office/drawing/2014/main" id="{E3666495-3A9D-4F23-93CC-FDD97695C8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84" y="3463797"/>
            <a:ext cx="2362200" cy="89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84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11FF-4A07-FA42-BCC2-12EC3EBC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325821"/>
            <a:ext cx="7022592" cy="998482"/>
          </a:xfrm>
        </p:spPr>
        <p:txBody>
          <a:bodyPr/>
          <a:lstStyle/>
          <a:p>
            <a:r>
              <a:rPr lang="da-DK" sz="3000" dirty="0"/>
              <a:t>Et blik på den aktuelle tilstand i de psykosociale arenaer i DK</a:t>
            </a:r>
            <a:endParaRPr lang="x-none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836E-78FB-9842-969E-3C032CE3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16" y="1460939"/>
            <a:ext cx="7022592" cy="3171784"/>
          </a:xfrm>
        </p:spPr>
        <p:txBody>
          <a:bodyPr>
            <a:normAutofit/>
          </a:bodyPr>
          <a:lstStyle/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FN har eksamineret Danmark ift. vores ratifikation af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FNs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Handicap Konvention og vi har fået skarp kritik. Et kort overblik: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Handicapkonventionen er ikke implementeret i lovgivningen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Mangel på en national handlingsplan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Fordomme og manglende bevidsthed overfor mennesker med handicap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Støtte varierer fra kommune til kommune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Stigende brug af tvang i psykiatrien</a:t>
            </a:r>
            <a:endParaRPr 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11FF-4A07-FA42-BCC2-12EC3EBC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325821"/>
            <a:ext cx="7022592" cy="998482"/>
          </a:xfrm>
        </p:spPr>
        <p:txBody>
          <a:bodyPr/>
          <a:lstStyle/>
          <a:p>
            <a:r>
              <a:rPr lang="da-DK" sz="3000" dirty="0"/>
              <a:t>Et blik på den aktuelle tilstand i de psykosociale arenaer i DK</a:t>
            </a:r>
            <a:endParaRPr lang="x-none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836E-78FB-9842-969E-3C032CE3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16" y="1460939"/>
            <a:ext cx="7022592" cy="3171784"/>
          </a:xfrm>
        </p:spPr>
        <p:txBody>
          <a:bodyPr>
            <a:normAutofit/>
          </a:bodyPr>
          <a:lstStyle/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Dansk Psykiatrisk Selskab foreslår en sammenlægning af hospitalspsykiatrien og socialpsykiatrien for at skabe bedre sammenhængende forløb for mennesker med psykiske vanskeligheder</a:t>
            </a:r>
          </a:p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Dansk Selskab for Psykosocial Rehabilitering er enig i behovet for sammenhæng, men bekymret for at lægge sociale indsatser ind i en sundhedsfaglig ramme</a:t>
            </a:r>
          </a:p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er behov for at tydeliggøre, hvad det er de sociale indsatser kan og skal </a:t>
            </a:r>
            <a:endParaRPr 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11FF-4A07-FA42-BCC2-12EC3EBC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325821"/>
            <a:ext cx="7022592" cy="998482"/>
          </a:xfrm>
        </p:spPr>
        <p:txBody>
          <a:bodyPr/>
          <a:lstStyle/>
          <a:p>
            <a:r>
              <a:rPr lang="da-DK" sz="3000" dirty="0"/>
              <a:t>Et blik på den aktuelle tilstand i de psykosociale arenaer i DK</a:t>
            </a:r>
            <a:endParaRPr lang="x-none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836E-78FB-9842-969E-3C032CE3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16" y="1460939"/>
            <a:ext cx="7022592" cy="3171784"/>
          </a:xfrm>
        </p:spPr>
        <p:txBody>
          <a:bodyPr>
            <a:normAutofit/>
          </a:bodyPr>
          <a:lstStyle/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Behov for at lytte til de mennesker, som det handler om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Dansk Selskab for Psykosocial rehabilitering har påbegyndt et arbejde med at indsamle og offentliggøre menneskers erfaringer med at være brugere af både hospitalspsykiatri, socialpsykiatri, hjemløse- og rusmiddelindsatser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Udgivelse af ‘Bedre sent end aldrig’ af Esben Tønder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Nye plakater om at lytte til dem, det handler om/lytte til os, det handler om</a:t>
            </a:r>
          </a:p>
          <a:p>
            <a:pPr lvl="0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Arbejdet med at løfte stemmen for indefra perspektivet fortsætter</a:t>
            </a:r>
          </a:p>
          <a:p>
            <a:pPr lvl="1"/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6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11FF-4A07-FA42-BCC2-12EC3EBC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325821"/>
            <a:ext cx="7022592" cy="998482"/>
          </a:xfrm>
        </p:spPr>
        <p:txBody>
          <a:bodyPr/>
          <a:lstStyle/>
          <a:p>
            <a:r>
              <a:rPr lang="da-DK" sz="3000" dirty="0"/>
              <a:t>Et blik på den aktuelle tilstand i de psykosociale arenaer i DK</a:t>
            </a:r>
            <a:endParaRPr lang="x-none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A836E-78FB-9842-969E-3C032CE3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16" y="1460939"/>
            <a:ext cx="7022592" cy="3171784"/>
          </a:xfrm>
        </p:spPr>
        <p:txBody>
          <a:bodyPr>
            <a:normAutofit/>
          </a:bodyPr>
          <a:lstStyle/>
          <a:p>
            <a:pPr lvl="0"/>
            <a:r>
              <a:rPr lang="da-DK" dirty="0"/>
              <a:t>De brugerfortællinger, som vi for nuværende har indsamlet har alle gode og dårlige erfaringer med at samarbejde med både hospitals- og sociale indsatser</a:t>
            </a:r>
          </a:p>
          <a:p>
            <a:pPr lvl="0"/>
            <a:endParaRPr lang="da-DK" dirty="0"/>
          </a:p>
          <a:p>
            <a:r>
              <a:rPr lang="da-DK" dirty="0"/>
              <a:t>Brugerfortællingerne har mange gode eksempler på, at det ikke handler om det ene eller det andet system, men om måden man bliver mødt på </a:t>
            </a:r>
          </a:p>
          <a:p>
            <a:pPr marL="0" lvl="0" indent="0">
              <a:buNone/>
            </a:pP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634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Psykosocial Rehabiliter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E9E3B99-40E7-C148-8365-4DDE2CDB6535}" vid="{8E41FBEE-5EA1-5C4F-AA90-5C9F47D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DSPR-PP-skabelon_20160604</Template>
  <TotalTime>10903</TotalTime>
  <Words>752</Words>
  <Application>Microsoft Office PowerPoint</Application>
  <PresentationFormat>Skærmshow (16:9)</PresentationFormat>
  <Paragraphs>96</Paragraphs>
  <Slides>17</Slides>
  <Notes>9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4" baseType="lpstr">
      <vt:lpstr>Arial</vt:lpstr>
      <vt:lpstr>Avenir Black</vt:lpstr>
      <vt:lpstr>Calibri</vt:lpstr>
      <vt:lpstr>Candara</vt:lpstr>
      <vt:lpstr>PT Sans</vt:lpstr>
      <vt:lpstr>Wingdings</vt:lpstr>
      <vt:lpstr>Kontortema</vt:lpstr>
      <vt:lpstr>PowerPoint-præsentation</vt:lpstr>
      <vt:lpstr>PowerPoint-præsentation</vt:lpstr>
      <vt:lpstr>Perspektiver indefra  Århus d. 24. oktober 2024 København d. 25. oktober 2025  Mogens Seider &amp; Tonie Rasmussen</vt:lpstr>
      <vt:lpstr>Velkommen</vt:lpstr>
      <vt:lpstr>Hjælp fra Nektar Fonden</vt:lpstr>
      <vt:lpstr>Et blik på den aktuelle tilstand i de psykosociale arenaer i DK</vt:lpstr>
      <vt:lpstr>Et blik på den aktuelle tilstand i de psykosociale arenaer i DK</vt:lpstr>
      <vt:lpstr>Et blik på den aktuelle tilstand i de psykosociale arenaer i DK</vt:lpstr>
      <vt:lpstr>Et blik på den aktuelle tilstand i de psykosociale arenaer i DK</vt:lpstr>
      <vt:lpstr>Program for dagen</vt:lpstr>
      <vt:lpstr>Lauras Delano</vt:lpstr>
      <vt:lpstr>Helenes Speyer</vt:lpstr>
      <vt:lpstr>FROKOST</vt:lpstr>
      <vt:lpstr>Anders Sørensen</vt:lpstr>
      <vt:lpstr>Bogen eller hjertet? Emma Schmidt og Ida Kathrine Dahl</vt:lpstr>
      <vt:lpstr>Pause</vt:lpstr>
      <vt:lpstr>Afrunding af dagen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Folketingets høring om behandlings- og botilbud i psykiatrien 7. juni 2016</dc:title>
  <dc:creator>Christian Ciesla Guld</dc:creator>
  <cp:lastModifiedBy>Ida Kathrine Dahl</cp:lastModifiedBy>
  <cp:revision>257</cp:revision>
  <cp:lastPrinted>2018-10-18T15:24:33Z</cp:lastPrinted>
  <dcterms:created xsi:type="dcterms:W3CDTF">2016-06-05T10:22:52Z</dcterms:created>
  <dcterms:modified xsi:type="dcterms:W3CDTF">2024-11-07T19:42:00Z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b35e968a-31de-467d-b183-5e656a7716e6</vt:lpwstr>
  </property>
</Properties>
</file>